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7" r:id="rId4"/>
    <p:sldId id="260" r:id="rId5"/>
    <p:sldId id="273" r:id="rId6"/>
    <p:sldId id="268" r:id="rId7"/>
    <p:sldId id="276" r:id="rId8"/>
    <p:sldId id="267" r:id="rId9"/>
    <p:sldId id="277" r:id="rId10"/>
    <p:sldId id="262" r:id="rId11"/>
    <p:sldId id="280" r:id="rId12"/>
    <p:sldId id="278" r:id="rId13"/>
    <p:sldId id="279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ny Campbell" initials="AC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9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tiff>
</file>

<file path=ppt/media/image5.tiff>
</file>

<file path=ppt/media/image6.jpe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4A38B-CB3B-4AB5-8E6E-7F93CEAC008B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2099F-6DC8-4761-82BB-F0F70AF42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5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2099F-6DC8-4761-82BB-F0F70AF42C1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36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hyperlink" Target="mailto:skoohgoli@expedia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1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6000" dirty="0" smtClean="0"/>
              <a:t>Recursion 2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4400" dirty="0" smtClean="0"/>
              <a:t>JAVA 201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75374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Recursion with Data structures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2" y="2097088"/>
            <a:ext cx="5266077" cy="37548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17170" y="2097088"/>
            <a:ext cx="4777242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A </a:t>
            </a:r>
            <a:r>
              <a:rPr lang="en-US" sz="1400" b="1" dirty="0" smtClean="0">
                <a:solidFill>
                  <a:schemeClr val="bg1"/>
                </a:solidFill>
              </a:rPr>
              <a:t>tree</a:t>
            </a:r>
            <a:r>
              <a:rPr lang="en-US" sz="1400" dirty="0" smtClean="0">
                <a:solidFill>
                  <a:schemeClr val="bg1"/>
                </a:solidFill>
              </a:rPr>
              <a:t> is a data structure, similar to </a:t>
            </a:r>
            <a:r>
              <a:rPr lang="en-US" sz="1400" b="1" dirty="0" smtClean="0">
                <a:solidFill>
                  <a:schemeClr val="bg1"/>
                </a:solidFill>
              </a:rPr>
              <a:t>a linked list</a:t>
            </a:r>
            <a:r>
              <a:rPr lang="en-US" sz="1400" dirty="0" smtClean="0">
                <a:solidFill>
                  <a:schemeClr val="bg1"/>
                </a:solidFill>
              </a:rPr>
              <a:t>, but the node class has two (or more) children instead of just one.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Like the </a:t>
            </a:r>
            <a:r>
              <a:rPr lang="en-US" sz="1400" b="1" dirty="0" smtClean="0">
                <a:solidFill>
                  <a:schemeClr val="bg1"/>
                </a:solidFill>
              </a:rPr>
              <a:t>linked lists</a:t>
            </a:r>
            <a:r>
              <a:rPr lang="en-US" sz="1400" dirty="0" smtClean="0">
                <a:solidFill>
                  <a:schemeClr val="bg1"/>
                </a:solidFill>
              </a:rPr>
              <a:t> that we’ve used in these classes, trees do not have any </a:t>
            </a:r>
            <a:r>
              <a:rPr lang="en-US" sz="1400" b="1" dirty="0" smtClean="0">
                <a:solidFill>
                  <a:schemeClr val="bg1"/>
                </a:solidFill>
              </a:rPr>
              <a:t>cycles.</a:t>
            </a:r>
            <a:endParaRPr lang="en-US" sz="1400" dirty="0" smtClean="0">
              <a:solidFill>
                <a:schemeClr val="bg1"/>
              </a:solidFill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That is, at no points will there be a loop of nodes.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Those types of data structures are called </a:t>
            </a:r>
            <a:r>
              <a:rPr lang="en-US" sz="1400" b="1" dirty="0" smtClean="0">
                <a:solidFill>
                  <a:schemeClr val="bg1"/>
                </a:solidFill>
              </a:rPr>
              <a:t>graphs</a:t>
            </a:r>
            <a:r>
              <a:rPr lang="en-US" sz="1400" dirty="0" smtClean="0">
                <a:solidFill>
                  <a:schemeClr val="bg1"/>
                </a:solidFill>
              </a:rPr>
              <a:t>, but will not be further covered in this lecture series.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The top node of the tree is called the </a:t>
            </a:r>
            <a:r>
              <a:rPr lang="en-US" sz="1400" b="1" dirty="0" smtClean="0">
                <a:solidFill>
                  <a:schemeClr val="bg1"/>
                </a:solidFill>
              </a:rPr>
              <a:t>head</a:t>
            </a:r>
            <a:r>
              <a:rPr lang="en-US" sz="14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Trees are used quite extensively in computers, as they can hold objects in a sorted order.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A </a:t>
            </a:r>
            <a:r>
              <a:rPr lang="en-US" sz="1400" b="1" dirty="0" smtClean="0">
                <a:solidFill>
                  <a:schemeClr val="bg1"/>
                </a:solidFill>
              </a:rPr>
              <a:t>binary tree </a:t>
            </a:r>
            <a:r>
              <a:rPr lang="en-US" sz="1400" dirty="0" smtClean="0">
                <a:solidFill>
                  <a:schemeClr val="bg1"/>
                </a:solidFill>
              </a:rPr>
              <a:t>looks like the diagram to the left, where each node has at most two children.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Structures like </a:t>
            </a:r>
            <a:r>
              <a:rPr lang="en-US" sz="1400" b="1" dirty="0" smtClean="0">
                <a:solidFill>
                  <a:schemeClr val="bg1"/>
                </a:solidFill>
              </a:rPr>
              <a:t>B-trees</a:t>
            </a:r>
            <a:r>
              <a:rPr lang="en-US" sz="1400" dirty="0" smtClean="0">
                <a:solidFill>
                  <a:schemeClr val="bg1"/>
                </a:solidFill>
              </a:rPr>
              <a:t> and </a:t>
            </a:r>
            <a:r>
              <a:rPr lang="en-US" sz="1400" b="1" dirty="0" smtClean="0">
                <a:solidFill>
                  <a:schemeClr val="bg1"/>
                </a:solidFill>
              </a:rPr>
              <a:t>2-3 trees</a:t>
            </a:r>
            <a:r>
              <a:rPr lang="en-US" sz="1400" dirty="0" smtClean="0">
                <a:solidFill>
                  <a:schemeClr val="bg1"/>
                </a:solidFill>
              </a:rPr>
              <a:t> can be used to hold even more structured information.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Tree-like structures are used in </a:t>
            </a:r>
            <a:r>
              <a:rPr lang="en-US" sz="1400" b="1" dirty="0" smtClean="0">
                <a:solidFill>
                  <a:schemeClr val="bg1"/>
                </a:solidFill>
              </a:rPr>
              <a:t>databases</a:t>
            </a:r>
            <a:r>
              <a:rPr lang="en-US" sz="1400" dirty="0" smtClean="0">
                <a:solidFill>
                  <a:schemeClr val="bg1"/>
                </a:solidFill>
              </a:rPr>
              <a:t>, </a:t>
            </a:r>
            <a:r>
              <a:rPr lang="en-US" sz="1400" b="1" dirty="0" smtClean="0">
                <a:solidFill>
                  <a:schemeClr val="bg1"/>
                </a:solidFill>
              </a:rPr>
              <a:t>hash maps</a:t>
            </a:r>
            <a:r>
              <a:rPr lang="en-US" sz="1400" dirty="0" smtClean="0">
                <a:solidFill>
                  <a:schemeClr val="bg1"/>
                </a:solidFill>
              </a:rPr>
              <a:t>, and </a:t>
            </a:r>
            <a:r>
              <a:rPr lang="en-US" sz="1400" b="1" dirty="0" smtClean="0">
                <a:solidFill>
                  <a:schemeClr val="bg1"/>
                </a:solidFill>
              </a:rPr>
              <a:t>file system</a:t>
            </a:r>
            <a:r>
              <a:rPr lang="en-US" sz="1400" dirty="0" smtClean="0">
                <a:solidFill>
                  <a:schemeClr val="bg1"/>
                </a:solidFill>
              </a:rPr>
              <a:t> layouts</a:t>
            </a:r>
          </a:p>
          <a:p>
            <a:pPr marL="285750" indent="-285750">
              <a:buFont typeface="Arial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448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Recursion with Data structures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6000" y="2097088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  <a:b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String value;</a:t>
            </a:r>
            <a:b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left;</a:t>
            </a:r>
            <a:b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right;</a:t>
            </a:r>
            <a:b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public </a:t>
            </a:r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value) {</a:t>
            </a:r>
            <a:b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this.value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value;</a:t>
            </a:r>
            <a:b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endParaRPr lang="en-US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17170" y="2097088"/>
            <a:ext cx="477724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The next two slides will show two different methods of tree traversal: </a:t>
            </a:r>
            <a:r>
              <a:rPr lang="en-US" sz="1400" b="1" dirty="0" smtClean="0">
                <a:solidFill>
                  <a:schemeClr val="bg1"/>
                </a:solidFill>
              </a:rPr>
              <a:t>Breadth-First</a:t>
            </a:r>
            <a:r>
              <a:rPr lang="en-US" sz="1400" dirty="0" smtClean="0">
                <a:solidFill>
                  <a:schemeClr val="bg1"/>
                </a:solidFill>
              </a:rPr>
              <a:t> and </a:t>
            </a:r>
            <a:r>
              <a:rPr lang="en-US" sz="1400" b="1" dirty="0" smtClean="0">
                <a:solidFill>
                  <a:schemeClr val="bg1"/>
                </a:solidFill>
              </a:rPr>
              <a:t>Depth-First.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In this case, we’ll be performing a search on a tree to find a specific value.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They’re both recursive methods, and are almost identical at a glance.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However, the main difference is that one relies on a </a:t>
            </a:r>
            <a:r>
              <a:rPr lang="en-US" sz="1400" b="1" dirty="0" smtClean="0">
                <a:solidFill>
                  <a:schemeClr val="bg1"/>
                </a:solidFill>
              </a:rPr>
              <a:t>queue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smtClean="0">
                <a:solidFill>
                  <a:schemeClr val="bg1"/>
                </a:solidFill>
              </a:rPr>
              <a:t>while the other relies on a </a:t>
            </a:r>
            <a:r>
              <a:rPr lang="en-US" sz="1400" b="1" dirty="0" smtClean="0">
                <a:solidFill>
                  <a:schemeClr val="bg1"/>
                </a:solidFill>
              </a:rPr>
              <a:t>stack</a:t>
            </a:r>
            <a:r>
              <a:rPr lang="en-US" sz="14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How does the recursive </a:t>
            </a:r>
            <a:r>
              <a:rPr lang="en-US" sz="1400" dirty="0" err="1" smtClean="0">
                <a:solidFill>
                  <a:schemeClr val="bg1"/>
                </a:solidFill>
              </a:rPr>
              <a:t>behaviour</a:t>
            </a:r>
            <a:r>
              <a:rPr lang="en-US" sz="1400" dirty="0" smtClean="0">
                <a:solidFill>
                  <a:schemeClr val="bg1"/>
                </a:solidFill>
              </a:rPr>
              <a:t> change because these two data structures?</a:t>
            </a:r>
          </a:p>
          <a:p>
            <a:pPr marL="285750" indent="-285750">
              <a:buFont typeface="Arial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chemeClr val="bg1"/>
                </a:solidFill>
              </a:rPr>
              <a:t>NOTE: </a:t>
            </a:r>
            <a:r>
              <a:rPr lang="en-US" sz="1400" dirty="0" smtClean="0">
                <a:solidFill>
                  <a:schemeClr val="bg1"/>
                </a:solidFill>
              </a:rPr>
              <a:t>The variable </a:t>
            </a:r>
            <a:r>
              <a:rPr lang="en-US" sz="1400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headOfTree</a:t>
            </a:r>
            <a:r>
              <a:rPr lang="en-US" sz="1400" dirty="0" smtClean="0">
                <a:solidFill>
                  <a:schemeClr val="bg1"/>
                </a:solidFill>
              </a:rPr>
              <a:t> would be the node that is the head of the tree.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75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Recursion with Data </a:t>
            </a:r>
            <a:r>
              <a:rPr lang="en-US" dirty="0" smtClean="0">
                <a:solidFill>
                  <a:schemeClr val="bg1"/>
                </a:solidFill>
              </a:rPr>
              <a:t>structures: BFS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71393" y="1718529"/>
            <a:ext cx="1041316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boolean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breadthFirstSearch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 value)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Queue&lt;</a:t>
            </a:r>
            <a:r>
              <a:rPr lang="en-US" sz="1600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new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LinkedList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&lt;&gt;();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toVisit.add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headOfTree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breadthFirstSearch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(value,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private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boolean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breadthFirstSearch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 value, </a:t>
            </a:r>
            <a:r>
              <a:rPr lang="en-US" sz="16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Queue&lt;</a:t>
            </a:r>
            <a:r>
              <a:rPr lang="en-US" sz="1600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if 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toVisit.isEmpty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false;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sz="16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 =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toVisit.remove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if (input != null &amp;&amp;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input.value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== value)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true;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 else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if 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input.left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!= null) 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toVisit.add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input.left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if 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input.right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!= null) 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toVisit.add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input.right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breadthFirstSearch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(value,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endParaRPr lang="en-US" sz="1600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781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Recursion with Data </a:t>
            </a:r>
            <a:r>
              <a:rPr lang="en-US" dirty="0" smtClean="0">
                <a:solidFill>
                  <a:schemeClr val="bg1"/>
                </a:solidFill>
              </a:rPr>
              <a:t>structures: DFS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71393" y="1718530"/>
            <a:ext cx="1041316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boolean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depthFirstSearch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 value)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Stack&lt;</a:t>
            </a:r>
            <a:r>
              <a:rPr lang="en-US" sz="1600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new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Stack&lt;&gt;()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toVisit.push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headOfTree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depthFirstSearch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(value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private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boolean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depthFirstSearch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 value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Stack&lt;</a:t>
            </a:r>
            <a:r>
              <a:rPr lang="en-US" sz="1600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toVisit.isEmpty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return false;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TreeNode</a:t>
            </a:r>
            <a:r>
              <a:rPr lang="en-US" sz="16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 =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toVisit.pop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if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(input !=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null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&amp;&amp;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value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== value)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return true;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left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!=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null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toVisit.push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left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if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right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!=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null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toVisit.push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right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depthFirstSearch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(value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toVisit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endParaRPr lang="en-US" sz="1600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Homework: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0946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Now take what you have learned and try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en-US" sz="1700" dirty="0" smtClean="0">
                <a:solidFill>
                  <a:schemeClr val="bg1"/>
                </a:solidFill>
              </a:rPr>
              <a:t>Write out the breadth-first order and depth-first order of nodes visited in the tree on slide 10. Email me the result.</a:t>
            </a:r>
            <a:endParaRPr lang="en-US" sz="1700" dirty="0" smtClean="0">
              <a:solidFill>
                <a:schemeClr val="bg1"/>
              </a:solidFill>
            </a:endParaRPr>
          </a:p>
          <a:p>
            <a:pPr lvl="1"/>
            <a:r>
              <a:rPr lang="en-US" sz="1700" dirty="0" smtClean="0">
                <a:solidFill>
                  <a:schemeClr val="bg1"/>
                </a:solidFill>
              </a:rPr>
              <a:t>Implementing </a:t>
            </a:r>
            <a:r>
              <a:rPr lang="en-US" sz="1700" dirty="0" err="1" smtClean="0">
                <a:solidFill>
                  <a:schemeClr val="bg1"/>
                </a:solidFill>
              </a:rPr>
              <a:t>freadth</a:t>
            </a:r>
            <a:r>
              <a:rPr lang="en-US" sz="1700" dirty="0" smtClean="0">
                <a:solidFill>
                  <a:schemeClr val="bg1"/>
                </a:solidFill>
              </a:rPr>
              <a:t>-first </a:t>
            </a:r>
            <a:r>
              <a:rPr lang="en-US" sz="1700" dirty="0" smtClean="0">
                <a:solidFill>
                  <a:schemeClr val="bg1"/>
                </a:solidFill>
              </a:rPr>
              <a:t>search in a </a:t>
            </a:r>
            <a:r>
              <a:rPr lang="en-US" sz="1700" dirty="0" smtClean="0">
                <a:solidFill>
                  <a:schemeClr val="bg1"/>
                </a:solidFill>
              </a:rPr>
              <a:t>loop, not recursively</a:t>
            </a:r>
            <a:endParaRPr lang="en-US" sz="1700" dirty="0" smtClean="0">
              <a:solidFill>
                <a:schemeClr val="bg1"/>
              </a:solidFill>
            </a:endParaRPr>
          </a:p>
          <a:p>
            <a:pPr lvl="1"/>
            <a:r>
              <a:rPr lang="en-US" sz="1700" dirty="0" smtClean="0">
                <a:solidFill>
                  <a:schemeClr val="bg1"/>
                </a:solidFill>
              </a:rPr>
              <a:t>Implementing </a:t>
            </a:r>
            <a:r>
              <a:rPr lang="en-US" sz="1700" dirty="0" smtClean="0">
                <a:solidFill>
                  <a:schemeClr val="bg1"/>
                </a:solidFill>
              </a:rPr>
              <a:t>depth-First search </a:t>
            </a:r>
            <a:r>
              <a:rPr lang="en-US" sz="1700" dirty="0" smtClean="0">
                <a:solidFill>
                  <a:schemeClr val="bg1"/>
                </a:solidFill>
              </a:rPr>
              <a:t>in </a:t>
            </a:r>
            <a:r>
              <a:rPr lang="en-US" sz="1700" smtClean="0">
                <a:solidFill>
                  <a:schemeClr val="bg1"/>
                </a:solidFill>
              </a:rPr>
              <a:t>a </a:t>
            </a:r>
            <a:r>
              <a:rPr lang="en-US" sz="1700" smtClean="0">
                <a:solidFill>
                  <a:schemeClr val="bg1"/>
                </a:solidFill>
              </a:rPr>
              <a:t>loop, not recursively</a:t>
            </a:r>
            <a:endParaRPr lang="en-US" sz="17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i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Submit your code by next class. Please submit your code to 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skoohgoli@expedia.com</a:t>
            </a:r>
            <a:r>
              <a:rPr lang="en-US" dirty="0" smtClean="0">
                <a:solidFill>
                  <a:schemeClr val="bg1"/>
                </a:solidFill>
              </a:rPr>
              <a:t> or to </a:t>
            </a:r>
            <a:r>
              <a:rPr lang="en-US" dirty="0" err="1" smtClean="0">
                <a:solidFill>
                  <a:schemeClr val="bg1"/>
                </a:solidFill>
              </a:rPr>
              <a:t>github</a:t>
            </a: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Office hours: Tuesday, 12-1pm, Lower Lobby</a:t>
            </a: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97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Today’s Lesson: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3988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chemeClr val="bg1"/>
                </a:solidFill>
              </a:rPr>
              <a:t>Today we will cover: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Reviewing basic recursion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Persisting data across recursion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Recursion vs loops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Recursion with various data structures</a:t>
            </a:r>
            <a:endParaRPr lang="en-US" dirty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Homework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44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is recursion?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34322" y="2231999"/>
            <a:ext cx="5568676" cy="2246769"/>
          </a:xfrm>
          <a:prstGeom prst="rect">
            <a:avLst/>
          </a:prstGeom>
          <a:noFill/>
        </p:spPr>
        <p:txBody>
          <a:bodyPr wrap="square"/>
          <a:lstStyle>
            <a:lvl1pPr lvl="0">
              <a:defRPr/>
            </a:lvl1pPr>
          </a:lstStyle>
          <a:p>
            <a:pPr marL="285750" lvl="0" indent="-285750">
              <a:buFont typeface="Arial"/>
              <a:buChar char="•"/>
            </a:pPr>
            <a:r>
              <a:rPr sz="2000" dirty="0">
                <a:solidFill>
                  <a:schemeClr val="bg1"/>
                </a:solidFill>
              </a:rPr>
              <a:t>It's defining something based off of a previous definition of itself</a:t>
            </a:r>
          </a:p>
          <a:p>
            <a:pPr marL="285750" lvl="0" indent="-285750">
              <a:buFont typeface="Arial"/>
              <a:buChar char="•"/>
            </a:pPr>
            <a:endParaRPr sz="2000" dirty="0">
              <a:solidFill>
                <a:schemeClr val="bg1"/>
              </a:solidFill>
            </a:endParaRPr>
          </a:p>
          <a:p>
            <a:pPr marL="285750" lvl="0" indent="-285750">
              <a:buFont typeface="Arial"/>
              <a:buChar char="•"/>
            </a:pPr>
            <a:r>
              <a:rPr sz="2000" dirty="0">
                <a:solidFill>
                  <a:schemeClr val="bg1"/>
                </a:solidFill>
              </a:rPr>
              <a:t>Ex: You are your parent's descendant, who in turn are their parent's (your grandparents) descendant, who are </a:t>
            </a:r>
            <a:r>
              <a:rPr sz="2000" i="1" dirty="0">
                <a:solidFill>
                  <a:schemeClr val="bg1"/>
                </a:solidFill>
              </a:rPr>
              <a:t>their </a:t>
            </a:r>
            <a:r>
              <a:rPr sz="2000" i="0" dirty="0">
                <a:solidFill>
                  <a:schemeClr val="bg1"/>
                </a:solidFill>
              </a:rPr>
              <a:t>parent's (your great-grandparents) descendant, etc</a:t>
            </a:r>
          </a:p>
          <a:p>
            <a:pPr marL="285750" lvl="0" indent="-285750">
              <a:buFont typeface="Arial"/>
              <a:buChar char="•"/>
            </a:pPr>
            <a:endParaRPr sz="2000" i="0" dirty="0">
              <a:solidFill>
                <a:schemeClr val="bg1"/>
              </a:solidFill>
            </a:endParaRPr>
          </a:p>
          <a:p>
            <a:pPr marL="285750" lvl="0" indent="-285750">
              <a:buFont typeface="Arial"/>
              <a:buChar char="•"/>
            </a:pPr>
            <a:r>
              <a:rPr sz="2000" dirty="0">
                <a:solidFill>
                  <a:schemeClr val="bg1"/>
                </a:solidFill>
              </a:rPr>
              <a:t>If you keep on going up the chain, how far will you go until you stop? The first human? DNA? The first cell? </a:t>
            </a:r>
          </a:p>
        </p:txBody>
      </p:sp>
      <p:pic>
        <p:nvPicPr>
          <p:cNvPr id="6" name="Picture 5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7093118" y="2470127"/>
            <a:ext cx="3810000" cy="305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41413" y="2097088"/>
            <a:ext cx="7685155" cy="3116930"/>
          </a:xfrm>
          <a:prstGeom prst="rect">
            <a:avLst/>
          </a:prstGeom>
        </p:spPr>
        <p:txBody>
          <a:bodyPr/>
          <a:lstStyle>
            <a:lvl1pPr lvl="0" indent="-171450">
              <a:defRPr/>
            </a:lvl1pPr>
          </a:lstStyle>
          <a:p>
            <a:pPr lvl="0">
              <a:buNone/>
            </a:pPr>
            <a:r>
              <a:rPr dirty="0">
                <a:solidFill>
                  <a:srgbClr val="000000"/>
                </a:solidFill>
              </a:rPr>
              <a:t>For something to be </a:t>
            </a:r>
            <a:r>
              <a:rPr b="1" dirty="0">
                <a:solidFill>
                  <a:srgbClr val="000000"/>
                </a:solidFill>
              </a:rPr>
              <a:t>recursive</a:t>
            </a:r>
            <a:r>
              <a:rPr dirty="0">
                <a:solidFill>
                  <a:srgbClr val="000000"/>
                </a:solidFill>
              </a:rPr>
              <a:t>, it must fulfill the following properties:</a:t>
            </a:r>
          </a:p>
          <a:p>
            <a:pPr marL="342900" lvl="0" indent="-342900">
              <a:buFont typeface="+mj-lt"/>
              <a:buAutoNum type="arabicPeriod"/>
            </a:pPr>
            <a:endParaRPr dirty="0">
              <a:solidFill>
                <a:srgbClr val="000000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dirty="0">
                <a:solidFill>
                  <a:srgbClr val="000000"/>
                </a:solidFill>
              </a:rPr>
              <a:t>A simple base case (or cases)—a terminating scenario that does not use recursion to produce an answer</a:t>
            </a:r>
          </a:p>
          <a:p>
            <a:pPr marL="800100" lvl="1" indent="-342900">
              <a:buFont typeface="+mj-lt"/>
              <a:buAutoNum type="arabicPeriod"/>
            </a:pPr>
            <a:r>
              <a:rPr dirty="0">
                <a:solidFill>
                  <a:srgbClr val="000000"/>
                </a:solidFill>
              </a:rPr>
              <a:t>A set of rules that reduce all other cases toward the base case</a:t>
            </a:r>
          </a:p>
          <a:p>
            <a:pPr lvl="0">
              <a:buAutoNum type="arabicPeriod"/>
            </a:pPr>
            <a:endParaRPr dirty="0">
              <a:solidFill>
                <a:srgbClr val="000000"/>
              </a:solidFill>
            </a:endParaRPr>
          </a:p>
          <a:p>
            <a:pPr lvl="0">
              <a:buNone/>
            </a:pPr>
            <a:r>
              <a:rPr dirty="0">
                <a:solidFill>
                  <a:srgbClr val="000000"/>
                </a:solidFill>
              </a:rPr>
              <a:t>Back to the previous example:</a:t>
            </a:r>
          </a:p>
          <a:p>
            <a:pPr marL="800100" lvl="1" indent="-342900">
              <a:buFont typeface="+mj-lt"/>
              <a:buAutoNum type="arabicPeriod"/>
            </a:pPr>
            <a:r>
              <a:rPr dirty="0">
                <a:solidFill>
                  <a:srgbClr val="000000"/>
                </a:solidFill>
              </a:rPr>
              <a:t>The </a:t>
            </a:r>
            <a:r>
              <a:rPr b="1" dirty="0">
                <a:solidFill>
                  <a:srgbClr val="000000"/>
                </a:solidFill>
              </a:rPr>
              <a:t>base case</a:t>
            </a:r>
            <a:r>
              <a:rPr b="0" dirty="0">
                <a:solidFill>
                  <a:srgbClr val="000000"/>
                </a:solidFill>
              </a:rPr>
              <a:t> could be the first human </a:t>
            </a:r>
          </a:p>
          <a:p>
            <a:pPr marL="800100" lvl="1" indent="-342900">
              <a:buFont typeface="+mj-lt"/>
              <a:buAutoNum type="arabicPeriod"/>
            </a:pPr>
            <a:r>
              <a:rPr b="0" dirty="0">
                <a:solidFill>
                  <a:srgbClr val="000000"/>
                </a:solidFill>
              </a:rPr>
              <a:t>You and all of your ancestors can be reduced to a series of reproductive operations on </a:t>
            </a:r>
            <a:r>
              <a:rPr b="0" dirty="0" smtClean="0">
                <a:solidFill>
                  <a:srgbClr val="000000"/>
                </a:solidFill>
              </a:rPr>
              <a:t>the</a:t>
            </a:r>
            <a:r>
              <a:rPr lang="en-US" b="0" dirty="0" smtClean="0">
                <a:solidFill>
                  <a:srgbClr val="000000"/>
                </a:solidFill>
              </a:rPr>
              <a:t> first human</a:t>
            </a:r>
            <a:endParaRPr b="0" dirty="0">
              <a:solidFill>
                <a:srgbClr val="000000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Recursion: A formal definition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358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9" cy="1478570"/>
          </a:xfrm>
          <a:prstGeom prst="rect">
            <a:avLst/>
          </a:prstGeom>
        </p:spPr>
        <p:txBody>
          <a:bodyPr/>
          <a:lstStyle>
            <a:lvl1pPr lvl="0">
              <a:defRPr/>
            </a:lvl1pPr>
          </a:lstStyle>
          <a:p>
            <a:pPr lvl="0"/>
            <a:r>
              <a:rPr lang="en-US" dirty="0" smtClean="0">
                <a:solidFill>
                  <a:schemeClr val="bg1"/>
                </a:solidFill>
              </a:rPr>
              <a:t>Naïve Recursion: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41413" y="1648805"/>
            <a:ext cx="882704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None/>
            </a:pPr>
            <a:r>
              <a:rPr lang="en-US" dirty="0" smtClean="0">
                <a:solidFill>
                  <a:srgbClr val="000000"/>
                </a:solidFill>
              </a:rPr>
              <a:t>The </a:t>
            </a:r>
            <a:r>
              <a:rPr lang="en-US" dirty="0" err="1" smtClean="0">
                <a:solidFill>
                  <a:srgbClr val="000000"/>
                </a:solidFill>
              </a:rPr>
              <a:t>fibonacci</a:t>
            </a:r>
            <a:r>
              <a:rPr lang="en-US" dirty="0" smtClean="0">
                <a:solidFill>
                  <a:srgbClr val="000000"/>
                </a:solidFill>
              </a:rPr>
              <a:t> sequence is one of the most common examples of recursion:</a:t>
            </a:r>
          </a:p>
          <a:p>
            <a:pPr lvl="0" algn="ctr">
              <a:buNone/>
            </a:pPr>
            <a:r>
              <a:rPr lang="en-US" i="1" dirty="0">
                <a:solidFill>
                  <a:srgbClr val="000000"/>
                </a:solidFill>
              </a:rPr>
              <a:t>	</a:t>
            </a:r>
            <a:endParaRPr lang="en-US" i="1" dirty="0" smtClean="0">
              <a:solidFill>
                <a:srgbClr val="000000"/>
              </a:solidFill>
            </a:endParaRPr>
          </a:p>
          <a:p>
            <a:pPr lvl="0" algn="ctr">
              <a:buNone/>
            </a:pPr>
            <a:r>
              <a:rPr lang="en-US" i="1" dirty="0" smtClean="0">
                <a:solidFill>
                  <a:srgbClr val="000000"/>
                </a:solidFill>
              </a:rPr>
              <a:t>Fibonacci(n) = Fibonacci(n-1) + Fibonacci(n-2)</a:t>
            </a:r>
          </a:p>
          <a:p>
            <a:pPr lvl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 lvl="0">
              <a:buNone/>
            </a:pPr>
            <a:r>
              <a:rPr lang="en-US" dirty="0" smtClean="0">
                <a:solidFill>
                  <a:srgbClr val="000000"/>
                </a:solidFill>
              </a:rPr>
              <a:t>First few numbers: 1, 1, 2, 3, 5, 8, 13, 21, 34, 55 …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34783" y="3139930"/>
            <a:ext cx="826384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basicFibonacci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n)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System.</a:t>
            </a:r>
            <a:r>
              <a:rPr lang="en-US" sz="1600" i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out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.println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basicFibonacci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processing for " + n);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if (n &lt; 1)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0;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 else if (n == 1)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1;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 else if (n == 2)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1;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 else {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basicFibonacci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(n - 1) + </a:t>
            </a:r>
            <a:r>
              <a:rPr lang="en-US" sz="16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basicFibonacci</a:t>
            </a: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(n - 2);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16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endParaRPr lang="en-US" sz="1600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7643" y="1648805"/>
            <a:ext cx="2260985" cy="139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96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Smarter Recursion: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41413" y="1727756"/>
            <a:ext cx="882704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None/>
            </a:pPr>
            <a:r>
              <a:rPr lang="en-US" dirty="0" smtClean="0">
                <a:solidFill>
                  <a:srgbClr val="000000"/>
                </a:solidFill>
              </a:rPr>
              <a:t>Instead of going through each smaller number when we computer this, why don’t we store the earlier results, so we won’t have to compute them again?</a:t>
            </a:r>
          </a:p>
          <a:p>
            <a:pPr lvl="0">
              <a:buNone/>
            </a:pPr>
            <a:endParaRPr lang="en-US" dirty="0">
              <a:solidFill>
                <a:srgbClr val="000000"/>
              </a:solidFill>
            </a:endParaRPr>
          </a:p>
          <a:p>
            <a:pPr lvl="0">
              <a:buNone/>
            </a:pPr>
            <a:r>
              <a:rPr lang="en-US" dirty="0" smtClean="0">
                <a:solidFill>
                  <a:srgbClr val="000000"/>
                </a:solidFill>
              </a:rPr>
              <a:t>How can we access data across recursive calls?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Keep it stored outside of the recursive call, but still accessible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Pass the data along as an argument in the recursive call (later)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829" y="3668486"/>
            <a:ext cx="3338284" cy="250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0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Smarter Recursion: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4411" y="1687860"/>
            <a:ext cx="8557759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FibonacciSolver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{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private Map&lt;Integer, Integer&gt;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savedNumbersMap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public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FibonacciSolver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this.savedNumbersMap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new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HashMap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&lt;&gt;();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savedNumbersMap.put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(new Integer(1), new Integer((1)));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savedNumbersMap.put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(new Integer(2), new Integer((1)));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amortizedFibonacci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n) {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System.</a:t>
            </a:r>
            <a:r>
              <a:rPr lang="en-US" sz="1100" i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out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.println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amortizedFibonacci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processing for " + n);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if (n &lt; 1) {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    return 0;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} else </a:t>
            </a:r>
            <a:r>
              <a:rPr lang="en-US" sz="11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sz="11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Integer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nteger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new Integer(n);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    if (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savedNumbersMap.containsKey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nteger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 {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        return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savedNumbersMap.get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nteger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    } else {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fibonacciNumber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amortizedFibonacci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(n - 1) +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amortizedFibonacci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(n - 2);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savedNumbersMap.put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nteger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fibonacciNumber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        return </a:t>
            </a:r>
            <a:r>
              <a:rPr lang="en-US" sz="11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fibonacciNumber</a:t>
            </a: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    }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}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en-US" sz="11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1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100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06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Reversing a string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9905999" cy="3541714"/>
          </a:xfrm>
        </p:spPr>
        <p:txBody>
          <a:bodyPr>
            <a:norm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We’ve reversed a string many times, but now we’re going to do it with recursion.</a:t>
            </a:r>
          </a:p>
          <a:p>
            <a:pPr lvl="1"/>
            <a:r>
              <a:rPr lang="en-US" sz="1400" dirty="0" smtClean="0">
                <a:solidFill>
                  <a:schemeClr val="bg1"/>
                </a:solidFill>
              </a:rPr>
              <a:t>Anything that can be done with a loop can also be done with recursion, and vice-versa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Here’s how we can reverse it with a loop, as a refresher: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48742" y="3481387"/>
            <a:ext cx="6096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40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String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reverseLoops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 input) {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String result = "";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if (input == null) {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result;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for (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input.length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- 1;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&gt;= 0;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--) {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result +=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input.charAt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result;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17250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Reversing a string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41413" y="1797285"/>
            <a:ext cx="861718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//Solution to in-class exercise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String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reverseRecursive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 input) {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(input ==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null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||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input.length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==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return "";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reverseRecursive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input.substring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 + </a:t>
            </a:r>
            <a:r>
              <a:rPr lang="en-US" sz="14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input.charAt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4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1400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3661" t="30820" r="9454" b="32459"/>
          <a:stretch/>
        </p:blipFill>
        <p:spPr>
          <a:xfrm>
            <a:off x="2579218" y="4272193"/>
            <a:ext cx="7030387" cy="2518349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8769246" y="4931762"/>
            <a:ext cx="134911" cy="13790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8364511" y="4931762"/>
            <a:ext cx="59961" cy="116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019738" y="4931762"/>
            <a:ext cx="59960" cy="929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704944" y="5036693"/>
            <a:ext cx="29981" cy="5846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141413" y="3693639"/>
            <a:ext cx="82904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Hint: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T</a:t>
            </a:r>
            <a:r>
              <a:rPr lang="en-US" sz="1600" dirty="0" smtClean="0">
                <a:solidFill>
                  <a:schemeClr val="bg1"/>
                </a:solidFill>
              </a:rPr>
              <a:t>hink about recursively breaking it into smaller smaller substrings, and putting them back to together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08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 Template" id="{FDE674C0-7773-EF4B-90FB-30CE4457CB72}" vid="{4D3FFD03-83A9-9842-85A8-C20A067679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Java 201 Class Template</Template>
  <TotalTime>1334</TotalTime>
  <Words>732</Words>
  <Application>Microsoft Macintosh PowerPoint</Application>
  <PresentationFormat>Widescreen</PresentationFormat>
  <Paragraphs>82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Courier New</vt:lpstr>
      <vt:lpstr>Trebuchet MS</vt:lpstr>
      <vt:lpstr>Tw Cen MT</vt:lpstr>
      <vt:lpstr>Arial</vt:lpstr>
      <vt:lpstr>Circuit</vt:lpstr>
      <vt:lpstr>Recursion 2</vt:lpstr>
      <vt:lpstr>Today’s Lesson:</vt:lpstr>
      <vt:lpstr>What is recursion?</vt:lpstr>
      <vt:lpstr>Recursion: A formal definition</vt:lpstr>
      <vt:lpstr>Naïve Recursion:</vt:lpstr>
      <vt:lpstr>Smarter Recursion:</vt:lpstr>
      <vt:lpstr>Smarter Recursion:</vt:lpstr>
      <vt:lpstr>Reversing a string</vt:lpstr>
      <vt:lpstr>Reversing a string</vt:lpstr>
      <vt:lpstr>Recursion with Data structures</vt:lpstr>
      <vt:lpstr>Recursion with Data structures</vt:lpstr>
      <vt:lpstr>Recursion with Data structures: BFS</vt:lpstr>
      <vt:lpstr>Recursion with Data structures: DFS</vt:lpstr>
      <vt:lpstr>Homework: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Recursion</dc:title>
  <dc:creator>Microsoft Office User</dc:creator>
  <cp:lastModifiedBy>Microsoft Office User</cp:lastModifiedBy>
  <cp:revision>34</cp:revision>
  <dcterms:created xsi:type="dcterms:W3CDTF">2016-06-01T01:09:54Z</dcterms:created>
  <dcterms:modified xsi:type="dcterms:W3CDTF">2016-06-03T16:36:24Z</dcterms:modified>
</cp:coreProperties>
</file>

<file path=docProps/thumbnail.jpeg>
</file>